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17" name="Footer Placeholder 16"/>
          <p:cNvSpPr>
            <a:spLocks noGrp="1"/>
          </p:cNvSpPr>
          <p:nvPr>
            <p:ph type="ftr" sz="quarter" idx="11"/>
          </p:nvPr>
        </p:nvSpPr>
        <p:spPr/>
        <p:txBody>
          <a:bodyPr/>
          <a:lstStyle>
            <a:extLst/>
          </a:lstStyle>
          <a:p>
            <a:endParaRPr lang="ar-IQ"/>
          </a:p>
        </p:txBody>
      </p:sp>
      <p:sp>
        <p:nvSpPr>
          <p:cNvPr id="29" name="Slide Number Placeholder 28"/>
          <p:cNvSpPr>
            <a:spLocks noGrp="1"/>
          </p:cNvSpPr>
          <p:nvPr>
            <p:ph type="sldNum" sz="quarter" idx="12"/>
          </p:nvPr>
        </p:nvSpPr>
        <p:spPr/>
        <p:txBody>
          <a:bodyPr/>
          <a:lstStyle>
            <a:extLst/>
          </a:lstStyle>
          <a:p>
            <a:fld id="{86808B82-57C7-439E-A3C3-806DDC44A192}" type="slidenum">
              <a:rPr lang="ar-IQ" smtClean="0"/>
              <a:pPr/>
              <a:t>‹#›</a:t>
            </a:fld>
            <a:endParaRPr lang="ar-IQ"/>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6808B82-57C7-439E-A3C3-806DDC44A19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6808B82-57C7-439E-A3C3-806DDC44A19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6808B82-57C7-439E-A3C3-806DDC44A19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6808B82-57C7-439E-A3C3-806DDC44A192}" type="slidenum">
              <a:rPr lang="ar-IQ" smtClean="0"/>
              <a:pPr/>
              <a:t>‹#›</a:t>
            </a:fld>
            <a:endParaRPr lang="ar-IQ"/>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86808B82-57C7-439E-A3C3-806DDC44A19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86808B82-57C7-439E-A3C3-806DDC44A192}" type="slidenum">
              <a:rPr lang="ar-IQ" smtClean="0"/>
              <a:pPr/>
              <a:t>‹#›</a:t>
            </a:fld>
            <a:endParaRPr lang="ar-IQ"/>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86808B82-57C7-439E-A3C3-806DDC44A19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86808B82-57C7-439E-A3C3-806DDC44A19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803869-D364-42A9-A134-467D8C1D2375}" type="datetimeFigureOut">
              <a:rPr lang="ar-IQ" smtClean="0"/>
              <a:pPr/>
              <a:t>03/08/1439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86808B82-57C7-439E-A3C3-806DDC44A19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AB803869-D364-42A9-A134-467D8C1D2375}" type="datetimeFigureOut">
              <a:rPr lang="ar-IQ" smtClean="0"/>
              <a:pPr/>
              <a:t>03/08/1439</a:t>
            </a:fld>
            <a:endParaRPr lang="ar-IQ"/>
          </a:p>
        </p:txBody>
      </p:sp>
      <p:sp>
        <p:nvSpPr>
          <p:cNvPr id="6" name="Footer Placeholder 5"/>
          <p:cNvSpPr>
            <a:spLocks noGrp="1"/>
          </p:cNvSpPr>
          <p:nvPr>
            <p:ph type="ftr" sz="quarter" idx="11"/>
          </p:nvPr>
        </p:nvSpPr>
        <p:spPr>
          <a:xfrm>
            <a:off x="914400" y="55499"/>
            <a:ext cx="5562600" cy="365125"/>
          </a:xfrm>
        </p:spPr>
        <p:txBody>
          <a:bodyPr/>
          <a:lstStyle>
            <a:extLst/>
          </a:lstStyle>
          <a:p>
            <a:endParaRPr lang="ar-IQ"/>
          </a:p>
        </p:txBody>
      </p:sp>
      <p:sp>
        <p:nvSpPr>
          <p:cNvPr id="7" name="Slide Number Placeholder 6"/>
          <p:cNvSpPr>
            <a:spLocks noGrp="1"/>
          </p:cNvSpPr>
          <p:nvPr>
            <p:ph type="sldNum" sz="quarter" idx="12"/>
          </p:nvPr>
        </p:nvSpPr>
        <p:spPr>
          <a:xfrm>
            <a:off x="8610600" y="55499"/>
            <a:ext cx="457200" cy="365125"/>
          </a:xfrm>
        </p:spPr>
        <p:txBody>
          <a:bodyPr/>
          <a:lstStyle>
            <a:extLst/>
          </a:lstStyle>
          <a:p>
            <a:fld id="{86808B82-57C7-439E-A3C3-806DDC44A192}"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B803869-D364-42A9-A134-467D8C1D2375}" type="datetimeFigureOut">
              <a:rPr lang="ar-IQ" smtClean="0"/>
              <a:pPr/>
              <a:t>03/08/1439</a:t>
            </a:fld>
            <a:endParaRPr lang="ar-IQ"/>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IQ"/>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6808B82-57C7-439E-A3C3-806DDC44A192}"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8206680" cy="2160239"/>
          </a:xfrm>
        </p:spPr>
        <p:style>
          <a:lnRef idx="2">
            <a:schemeClr val="accent1">
              <a:shade val="50000"/>
            </a:schemeClr>
          </a:lnRef>
          <a:fillRef idx="1">
            <a:schemeClr val="accent1"/>
          </a:fillRef>
          <a:effectRef idx="0">
            <a:schemeClr val="accent1"/>
          </a:effectRef>
          <a:fontRef idx="minor">
            <a:schemeClr val="lt1"/>
          </a:fontRef>
        </p:style>
        <p:txBody>
          <a:bodyPr/>
          <a:lstStyle/>
          <a:p>
            <a:pPr algn="ctr" rtl="0"/>
            <a:r>
              <a:rPr lang="en-US" sz="3600" dirty="0" smtClean="0"/>
              <a:t>The Dramatization of Stories through Silent and Animated Tales and Pantomimic Plays</a:t>
            </a:r>
            <a:endParaRPr lang="en-US" sz="3600" dirty="0"/>
          </a:p>
        </p:txBody>
      </p:sp>
      <p:sp>
        <p:nvSpPr>
          <p:cNvPr id="3" name="Subtitle 2"/>
          <p:cNvSpPr>
            <a:spLocks noGrp="1"/>
          </p:cNvSpPr>
          <p:nvPr>
            <p:ph type="subTitle" idx="1"/>
          </p:nvPr>
        </p:nvSpPr>
        <p:spPr>
          <a:xfrm>
            <a:off x="683568" y="3212976"/>
            <a:ext cx="8208912" cy="2880320"/>
          </a:xfrm>
        </p:spPr>
        <p:txBody>
          <a:bodyPr/>
          <a:lstStyle/>
          <a:p>
            <a:pPr algn="ctr" rtl="0"/>
            <a:r>
              <a:rPr lang="en-US" b="1" dirty="0" smtClean="0"/>
              <a:t> </a:t>
            </a:r>
            <a:r>
              <a:rPr lang="en-US" sz="3200" b="1" dirty="0" smtClean="0"/>
              <a:t>Prof. </a:t>
            </a:r>
            <a:r>
              <a:rPr lang="en-US" sz="3200" b="1" dirty="0" err="1" smtClean="0"/>
              <a:t>Luma</a:t>
            </a:r>
            <a:r>
              <a:rPr lang="en-US" sz="3200" b="1" dirty="0" smtClean="0"/>
              <a:t> Ibrahim Al-</a:t>
            </a:r>
            <a:r>
              <a:rPr lang="en-US" sz="3200" b="1" dirty="0" err="1" smtClean="0"/>
              <a:t>Barzenji</a:t>
            </a:r>
            <a:r>
              <a:rPr lang="en-US" sz="3200" b="1" baseline="30000" dirty="0" smtClean="0"/>
              <a:t> </a:t>
            </a:r>
            <a:endParaRPr lang="en-US" sz="3200" dirty="0" smtClean="0"/>
          </a:p>
          <a:p>
            <a:pPr algn="ctr" rtl="0"/>
            <a:r>
              <a:rPr lang="en-US" sz="3200" dirty="0" smtClean="0"/>
              <a:t>ph D in Modern American Fiction</a:t>
            </a:r>
          </a:p>
          <a:p>
            <a:pPr algn="ctr" rtl="0"/>
            <a:endParaRPr lang="en-US" sz="3200" dirty="0" smtClean="0"/>
          </a:p>
          <a:p>
            <a:pPr algn="ctr" rtl="0"/>
            <a:r>
              <a:rPr lang="en-US" sz="3200" dirty="0" smtClean="0"/>
              <a:t>Iraq</a:t>
            </a:r>
          </a:p>
          <a:p>
            <a:pPr algn="ctr" rtl="0"/>
            <a:r>
              <a:rPr lang="en-US" sz="3200" dirty="0" smtClean="0"/>
              <a:t> </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834064" cy="3060952"/>
          </a:xfrm>
        </p:spPr>
        <p:style>
          <a:lnRef idx="0">
            <a:schemeClr val="accent1"/>
          </a:lnRef>
          <a:fillRef idx="3">
            <a:schemeClr val="accent1"/>
          </a:fillRef>
          <a:effectRef idx="3">
            <a:schemeClr val="accent1"/>
          </a:effectRef>
          <a:fontRef idx="minor">
            <a:schemeClr val="lt1"/>
          </a:fontRef>
        </p:style>
        <p:txBody>
          <a:bodyPr/>
          <a:lstStyle/>
          <a:p>
            <a:pPr algn="ctr" rtl="0"/>
            <a:r>
              <a:rPr lang="en-US" dirty="0" smtClean="0"/>
              <a:t/>
            </a:r>
            <a:br>
              <a:rPr lang="en-US" dirty="0" smtClean="0"/>
            </a:br>
            <a:r>
              <a:rPr lang="en-US" dirty="0" smtClean="0"/>
              <a:t/>
            </a:r>
            <a:br>
              <a:rPr lang="en-US" dirty="0" smtClean="0"/>
            </a:br>
            <a:r>
              <a:rPr lang="en-US" sz="5400" dirty="0" smtClean="0"/>
              <a:t>Thank You</a:t>
            </a:r>
          </a:p>
        </p:txBody>
      </p:sp>
      <p:sp>
        <p:nvSpPr>
          <p:cNvPr id="3" name="Content Placeholder 2"/>
          <p:cNvSpPr>
            <a:spLocks noGrp="1"/>
          </p:cNvSpPr>
          <p:nvPr>
            <p:ph idx="1"/>
          </p:nvPr>
        </p:nvSpPr>
        <p:spPr>
          <a:xfrm>
            <a:off x="914400" y="4149080"/>
            <a:ext cx="7690048" cy="2206480"/>
          </a:xfrm>
        </p:spPr>
        <p:style>
          <a:lnRef idx="1">
            <a:schemeClr val="dk1"/>
          </a:lnRef>
          <a:fillRef idx="3">
            <a:schemeClr val="dk1"/>
          </a:fillRef>
          <a:effectRef idx="2">
            <a:schemeClr val="dk1"/>
          </a:effectRef>
          <a:fontRef idx="minor">
            <a:schemeClr val="lt1"/>
          </a:fontRef>
        </p:style>
        <p:txBody>
          <a:bodyPr/>
          <a:lstStyle/>
          <a:p>
            <a:endParaRPr lang="en-US" dirty="0" smtClean="0"/>
          </a:p>
          <a:p>
            <a:pPr algn="ctr" rtl="0">
              <a:buNone/>
            </a:pPr>
            <a:r>
              <a:rPr lang="en-US" sz="4000" smtClean="0"/>
              <a:t>Luma</a:t>
            </a:r>
            <a:endParaRPr lang="ar-IQ"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04664"/>
            <a:ext cx="7772400" cy="914400"/>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US" dirty="0" smtClean="0"/>
              <a:t>The Dramatized Story</a:t>
            </a:r>
            <a:endParaRPr lang="ar-IQ" dirty="0"/>
          </a:p>
        </p:txBody>
      </p:sp>
      <p:sp>
        <p:nvSpPr>
          <p:cNvPr id="3" name="Content Placeholder 2"/>
          <p:cNvSpPr>
            <a:spLocks noGrp="1"/>
          </p:cNvSpPr>
          <p:nvPr>
            <p:ph idx="1"/>
          </p:nvPr>
        </p:nvSpPr>
        <p:spPr>
          <a:xfrm>
            <a:off x="914400" y="1484784"/>
            <a:ext cx="7834064" cy="4870776"/>
          </a:xfrm>
        </p:spPr>
        <p:txBody>
          <a:bodyPr>
            <a:normAutofit fontScale="85000" lnSpcReduction="20000"/>
          </a:bodyPr>
          <a:lstStyle/>
          <a:p>
            <a:pPr algn="just" rtl="0"/>
            <a:r>
              <a:rPr lang="en-US" dirty="0" smtClean="0"/>
              <a:t>innovation are serious needed targets to be followed and instructed to reduce the traditional lecture style. </a:t>
            </a:r>
          </a:p>
          <a:p>
            <a:pPr algn="just" rtl="0"/>
            <a:r>
              <a:rPr lang="en-US" dirty="0" smtClean="0"/>
              <a:t>Innovative teaching methods may suggest more positive transforming changes that encourage students to engage effectively in motivated thinking skills. </a:t>
            </a:r>
          </a:p>
          <a:p>
            <a:pPr algn="just" rtl="0"/>
            <a:r>
              <a:rPr lang="en-US" dirty="0" smtClean="0"/>
              <a:t>In particular, the students’ analytical skills should be examined through various ways, such as watching </a:t>
            </a:r>
            <a:r>
              <a:rPr lang="en-US" dirty="0" smtClean="0">
                <a:solidFill>
                  <a:schemeClr val="accent2"/>
                </a:solidFill>
              </a:rPr>
              <a:t>movies</a:t>
            </a:r>
            <a:r>
              <a:rPr lang="en-US" dirty="0" smtClean="0"/>
              <a:t> constantly that would in turn ensure the motivation the situation creates when they feel they are in the core of the topic through discussion.</a:t>
            </a:r>
          </a:p>
          <a:p>
            <a:pPr algn="just" rtl="0"/>
            <a:r>
              <a:rPr lang="en-US" dirty="0" smtClean="0"/>
              <a:t> </a:t>
            </a:r>
            <a:r>
              <a:rPr lang="en-US" dirty="0" smtClean="0">
                <a:solidFill>
                  <a:schemeClr val="accent2"/>
                </a:solidFill>
              </a:rPr>
              <a:t>Silent Movies </a:t>
            </a:r>
            <a:r>
              <a:rPr lang="en-US" dirty="0" smtClean="0"/>
              <a:t>and </a:t>
            </a:r>
            <a:r>
              <a:rPr lang="en-US" dirty="0" smtClean="0">
                <a:solidFill>
                  <a:schemeClr val="accent2"/>
                </a:solidFill>
              </a:rPr>
              <a:t>Animation</a:t>
            </a:r>
            <a:r>
              <a:rPr lang="en-US" dirty="0" smtClean="0"/>
              <a:t> are the two tools that can be followed in presenting literary topics much closer to novels and drama.</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rtl="0"/>
            <a:r>
              <a:rPr lang="en-US" dirty="0" smtClean="0"/>
              <a:t>Improvisation</a:t>
            </a:r>
            <a:endParaRPr lang="ar-IQ" dirty="0"/>
          </a:p>
        </p:txBody>
      </p:sp>
      <p:sp>
        <p:nvSpPr>
          <p:cNvPr id="3" name="Content Placeholder 2"/>
          <p:cNvSpPr>
            <a:spLocks noGrp="1"/>
          </p:cNvSpPr>
          <p:nvPr>
            <p:ph idx="1"/>
          </p:nvPr>
        </p:nvSpPr>
        <p:spPr/>
        <p:txBody>
          <a:bodyPr>
            <a:normAutofit fontScale="92500" lnSpcReduction="20000"/>
          </a:bodyPr>
          <a:lstStyle/>
          <a:p>
            <a:pPr algn="just" rtl="0"/>
            <a:r>
              <a:rPr lang="en-US" dirty="0" smtClean="0"/>
              <a:t>A useful point to have in mind is to address other's interest of how to dramatize fictional events when a story should be shown not told. </a:t>
            </a:r>
          </a:p>
          <a:p>
            <a:pPr algn="just" rtl="0"/>
            <a:r>
              <a:rPr lang="en-US" dirty="0" smtClean="0"/>
              <a:t> A story is presented as a play and the stage of that play is the reader's imagination portraying the scenes through illusion.</a:t>
            </a:r>
          </a:p>
          <a:p>
            <a:pPr algn="just" rtl="0"/>
            <a:r>
              <a:rPr lang="en-US" dirty="0" smtClean="0"/>
              <a:t>The reader can improvise the dialogue and events found in the story by using either his gesture actions or his language.</a:t>
            </a:r>
          </a:p>
          <a:p>
            <a:pPr algn="just" rtl="0"/>
            <a:r>
              <a:rPr lang="en-US" dirty="0" smtClean="0"/>
              <a:t>Acting this way provides a logic analysis to create meaning around a story text. </a:t>
            </a:r>
          </a:p>
          <a:p>
            <a:pPr algn="just" rtl="0"/>
            <a:endParaRPr lang="en-US" dirty="0" smtClean="0"/>
          </a:p>
          <a:p>
            <a:pPr algn="just" rtl="0"/>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rtl="0"/>
            <a:r>
              <a:rPr lang="en-US" dirty="0" smtClean="0"/>
              <a:t>Means of Dramatized Stories</a:t>
            </a:r>
            <a:endParaRPr lang="ar-IQ" dirty="0"/>
          </a:p>
        </p:txBody>
      </p:sp>
      <p:sp>
        <p:nvSpPr>
          <p:cNvPr id="3" name="Content Placeholder 2"/>
          <p:cNvSpPr>
            <a:spLocks noGrp="1"/>
          </p:cNvSpPr>
          <p:nvPr>
            <p:ph idx="1"/>
          </p:nvPr>
        </p:nvSpPr>
        <p:spPr/>
        <p:txBody>
          <a:bodyPr/>
          <a:lstStyle/>
          <a:p>
            <a:pPr algn="just" rtl="0"/>
            <a:r>
              <a:rPr lang="en-US" dirty="0" smtClean="0"/>
              <a:t>Music</a:t>
            </a:r>
          </a:p>
          <a:p>
            <a:pPr algn="just" rtl="0"/>
            <a:r>
              <a:rPr lang="en-US" dirty="0" smtClean="0"/>
              <a:t>Theater</a:t>
            </a:r>
          </a:p>
          <a:p>
            <a:pPr algn="just" rtl="0"/>
            <a:r>
              <a:rPr lang="en-US" dirty="0" smtClean="0"/>
              <a:t>Audience</a:t>
            </a:r>
          </a:p>
          <a:p>
            <a:pPr algn="just" rtl="0"/>
            <a:r>
              <a:rPr lang="en-US" dirty="0" smtClean="0"/>
              <a:t>Sound Effect in rising the story problem or climax.</a:t>
            </a:r>
          </a:p>
          <a:p>
            <a:pPr algn="just" rtl="0"/>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12064"/>
            <a:ext cx="7920880" cy="972720"/>
          </a:xfrm>
        </p:spPr>
        <p:style>
          <a:lnRef idx="2">
            <a:schemeClr val="accent1">
              <a:shade val="50000"/>
            </a:schemeClr>
          </a:lnRef>
          <a:fillRef idx="1">
            <a:schemeClr val="accent1"/>
          </a:fillRef>
          <a:effectRef idx="0">
            <a:schemeClr val="accent1"/>
          </a:effectRef>
          <a:fontRef idx="minor">
            <a:schemeClr val="lt1"/>
          </a:fontRef>
        </p:style>
        <p:txBody>
          <a:bodyPr/>
          <a:lstStyle/>
          <a:p>
            <a:pPr algn="ctr" rtl="0"/>
            <a:r>
              <a:rPr lang="en-US" sz="3600" dirty="0" smtClean="0"/>
              <a:t> The dramatization in teaching. </a:t>
            </a:r>
            <a:endParaRPr lang="ar-IQ" sz="3600" dirty="0"/>
          </a:p>
        </p:txBody>
      </p:sp>
      <p:sp>
        <p:nvSpPr>
          <p:cNvPr id="3" name="Content Placeholder 2"/>
          <p:cNvSpPr>
            <a:spLocks noGrp="1"/>
          </p:cNvSpPr>
          <p:nvPr>
            <p:ph idx="1"/>
          </p:nvPr>
        </p:nvSpPr>
        <p:spPr/>
        <p:txBody>
          <a:bodyPr>
            <a:normAutofit fontScale="92500" lnSpcReduction="10000"/>
          </a:bodyPr>
          <a:lstStyle/>
          <a:p>
            <a:pPr algn="just" rtl="0"/>
            <a:r>
              <a:rPr lang="en-US" dirty="0" smtClean="0"/>
              <a:t>a teacher may create an audience of other students who react due to the readers' actions. A reader (student) needs to learn how to raise the problem of the story then how to resolve it, and how to use an idea that he/she reads in a story into a practical action.</a:t>
            </a:r>
          </a:p>
          <a:p>
            <a:pPr algn="just" rtl="0"/>
            <a:r>
              <a:rPr lang="en-US" dirty="0" smtClean="0"/>
              <a:t>a teacher plays the role of a story manager and narrator.</a:t>
            </a:r>
          </a:p>
          <a:p>
            <a:pPr algn="just" rtl="0"/>
            <a:r>
              <a:rPr lang="en-US" dirty="0" smtClean="0"/>
              <a:t>, a teacher can direct questions/ answers and comments to provide a good opportunity to express the situation idea in a good manner. </a:t>
            </a:r>
          </a:p>
          <a:p>
            <a:pPr algn="just" rtl="0"/>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rtl="0"/>
            <a:r>
              <a:rPr lang="en-US" b="1" dirty="0" smtClean="0"/>
              <a:t>Silent Performance</a:t>
            </a:r>
            <a:endParaRPr lang="en-US" dirty="0"/>
          </a:p>
        </p:txBody>
      </p:sp>
      <p:sp>
        <p:nvSpPr>
          <p:cNvPr id="3" name="Content Placeholder 2"/>
          <p:cNvSpPr>
            <a:spLocks noGrp="1"/>
          </p:cNvSpPr>
          <p:nvPr>
            <p:ph idx="1"/>
          </p:nvPr>
        </p:nvSpPr>
        <p:spPr/>
        <p:txBody>
          <a:bodyPr>
            <a:normAutofit fontScale="77500" lnSpcReduction="20000"/>
          </a:bodyPr>
          <a:lstStyle/>
          <a:p>
            <a:pPr algn="just" rtl="0"/>
            <a:r>
              <a:rPr lang="en-US" sz="2900" dirty="0" smtClean="0"/>
              <a:t>A story may celebrate a theme of </a:t>
            </a:r>
            <a:r>
              <a:rPr lang="en-US" sz="2900" dirty="0" smtClean="0">
                <a:solidFill>
                  <a:schemeClr val="accent2"/>
                </a:solidFill>
              </a:rPr>
              <a:t>romance</a:t>
            </a:r>
            <a:r>
              <a:rPr lang="en-US" sz="2900" dirty="0" smtClean="0"/>
              <a:t> that needs passionate words to be spoken in especial tone or to show worries and fear that need questions or silent reactions. </a:t>
            </a:r>
          </a:p>
          <a:p>
            <a:pPr algn="just" rtl="0"/>
            <a:r>
              <a:rPr lang="en-US" sz="2900" dirty="0" smtClean="0"/>
              <a:t>Through silence, a reader needs a sort of </a:t>
            </a:r>
            <a:r>
              <a:rPr lang="en-US" sz="2900" dirty="0" smtClean="0">
                <a:solidFill>
                  <a:schemeClr val="accent2"/>
                </a:solidFill>
              </a:rPr>
              <a:t>music</a:t>
            </a:r>
            <a:r>
              <a:rPr lang="en-US" sz="2900" dirty="0" smtClean="0"/>
              <a:t> to be accompanied to indicate the kind of motif and an expected plot. </a:t>
            </a:r>
          </a:p>
          <a:p>
            <a:pPr algn="just" rtl="0"/>
            <a:r>
              <a:rPr lang="en-US" sz="2900" dirty="0" smtClean="0"/>
              <a:t>Silent reactions to be played through narrative performance develop the reader's senses and his/her feeling of situation that eventually improves the ability of using a silent language and </a:t>
            </a:r>
            <a:r>
              <a:rPr lang="en-US" sz="2900" dirty="0" smtClean="0">
                <a:solidFill>
                  <a:schemeClr val="accent2"/>
                </a:solidFill>
              </a:rPr>
              <a:t>facial movements </a:t>
            </a:r>
            <a:r>
              <a:rPr lang="en-US" sz="2900" dirty="0" smtClean="0"/>
              <a:t>more expressed than language. </a:t>
            </a:r>
          </a:p>
          <a:p>
            <a:pPr algn="just" rtl="0"/>
            <a:r>
              <a:rPr lang="en-US" sz="2900" dirty="0" smtClean="0"/>
              <a:t>The norm of silence on the stage is usually high when the storyteller (character) reflects the internal meaning on the stage via actions. Audience would realize that silence in action and a reaction is a sort of </a:t>
            </a:r>
            <a:r>
              <a:rPr lang="en-US" sz="2900" dirty="0" smtClean="0">
                <a:solidFill>
                  <a:schemeClr val="accent2"/>
                </a:solidFill>
              </a:rPr>
              <a:t>beauty</a:t>
            </a:r>
            <a:r>
              <a:rPr lang="en-US" sz="2900" dirty="0" smtClean="0"/>
              <a:t> of specific advantages. </a:t>
            </a:r>
            <a:endParaRPr lang="ar-IQ" sz="2900" dirty="0" smtClean="0"/>
          </a:p>
          <a:p>
            <a:pPr algn="just" rtl="0"/>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b="1" dirty="0" smtClean="0"/>
              <a:t>Animated Story Performance</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7500" lnSpcReduction="20000"/>
          </a:bodyPr>
          <a:lstStyle/>
          <a:p>
            <a:pPr algn="just" rtl="0"/>
            <a:r>
              <a:rPr lang="en-US" dirty="0" smtClean="0"/>
              <a:t>Script writing for animated plots may be functioned for various purposes like instructional, educational, promotional, or informative.</a:t>
            </a:r>
            <a:endParaRPr lang="ar-IQ" dirty="0" smtClean="0"/>
          </a:p>
          <a:p>
            <a:pPr algn="just" rtl="0"/>
            <a:r>
              <a:rPr lang="en-US" dirty="0" smtClean="0"/>
              <a:t>animated video is better for </a:t>
            </a:r>
            <a:r>
              <a:rPr lang="en-US" dirty="0" smtClean="0">
                <a:solidFill>
                  <a:schemeClr val="accent2"/>
                </a:solidFill>
              </a:rPr>
              <a:t>communicating</a:t>
            </a:r>
            <a:r>
              <a:rPr lang="en-US" dirty="0" smtClean="0"/>
              <a:t> information, </a:t>
            </a:r>
            <a:r>
              <a:rPr lang="en-US" dirty="0" smtClean="0">
                <a:solidFill>
                  <a:schemeClr val="accent2"/>
                </a:solidFill>
              </a:rPr>
              <a:t>elevating morals</a:t>
            </a:r>
            <a:r>
              <a:rPr lang="en-US" dirty="0" smtClean="0"/>
              <a:t> and </a:t>
            </a:r>
            <a:r>
              <a:rPr lang="en-US" dirty="0" smtClean="0">
                <a:solidFill>
                  <a:schemeClr val="accent2"/>
                </a:solidFill>
              </a:rPr>
              <a:t>ideals</a:t>
            </a:r>
            <a:r>
              <a:rPr lang="en-US" dirty="0" smtClean="0"/>
              <a:t>, facilitating the misunderstanding of script topics. </a:t>
            </a:r>
            <a:endParaRPr lang="ar-IQ" dirty="0" smtClean="0"/>
          </a:p>
          <a:p>
            <a:pPr algn="just" rtl="0"/>
            <a:r>
              <a:rPr lang="en-US" dirty="0" smtClean="0"/>
              <a:t>the core message is successfully watched when the animation producers turn the unexpected </a:t>
            </a:r>
            <a:r>
              <a:rPr lang="en-US" dirty="0" smtClean="0">
                <a:solidFill>
                  <a:schemeClr val="accent2"/>
                </a:solidFill>
              </a:rPr>
              <a:t>boring script</a:t>
            </a:r>
            <a:r>
              <a:rPr lang="en-US" dirty="0" smtClean="0"/>
              <a:t> materials into a </a:t>
            </a:r>
            <a:r>
              <a:rPr lang="en-US" dirty="0" smtClean="0">
                <a:solidFill>
                  <a:schemeClr val="accent2"/>
                </a:solidFill>
              </a:rPr>
              <a:t>surprising</a:t>
            </a:r>
            <a:r>
              <a:rPr lang="en-US" dirty="0" smtClean="0"/>
              <a:t>, </a:t>
            </a:r>
            <a:r>
              <a:rPr lang="en-US" dirty="0" smtClean="0">
                <a:solidFill>
                  <a:schemeClr val="accent2"/>
                </a:solidFill>
              </a:rPr>
              <a:t>effective</a:t>
            </a:r>
            <a:r>
              <a:rPr lang="en-US" dirty="0" smtClean="0"/>
              <a:t>, and </a:t>
            </a:r>
            <a:r>
              <a:rPr lang="en-US" dirty="0" smtClean="0">
                <a:solidFill>
                  <a:schemeClr val="accent2"/>
                </a:solidFill>
              </a:rPr>
              <a:t>communicative</a:t>
            </a:r>
            <a:r>
              <a:rPr lang="en-US" dirty="0" smtClean="0"/>
              <a:t> actions that grab the attention and connect emotionally with audience. </a:t>
            </a:r>
          </a:p>
          <a:p>
            <a:pPr algn="just" rtl="0"/>
            <a:r>
              <a:rPr lang="en-US" dirty="0" smtClean="0"/>
              <a:t>In doing so, the writer of the scrip should take into consideration some steps of how to create an authentic animated drama, such as:</a:t>
            </a:r>
          </a:p>
          <a:p>
            <a:pPr algn="just" rtl="0"/>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b="1" dirty="0" smtClean="0"/>
              <a:t>Animated Story Performance</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55000" lnSpcReduction="20000"/>
          </a:bodyPr>
          <a:lstStyle/>
          <a:p>
            <a:pPr lvl="0" algn="just" rtl="0"/>
            <a:r>
              <a:rPr lang="en-US" dirty="0" smtClean="0"/>
              <a:t>Focusing on  other's need more than the personal need.</a:t>
            </a:r>
          </a:p>
          <a:p>
            <a:pPr lvl="0" algn="just" rtl="0"/>
            <a:r>
              <a:rPr lang="en-US" dirty="0" smtClean="0"/>
              <a:t>Considering the length of the plot. Shortening the script would be much effective than the long one.</a:t>
            </a:r>
          </a:p>
          <a:p>
            <a:pPr lvl="0" algn="just" rtl="0"/>
            <a:r>
              <a:rPr lang="en-US" dirty="0" smtClean="0"/>
              <a:t>Inserting surprising actions</a:t>
            </a:r>
          </a:p>
          <a:p>
            <a:pPr lvl="0" algn="just" rtl="0"/>
            <a:r>
              <a:rPr lang="en-US" dirty="0" smtClean="0"/>
              <a:t>Connecting with the emotional side of the audience through creating sympathetic scenes.</a:t>
            </a:r>
          </a:p>
          <a:p>
            <a:pPr lvl="0" algn="just" rtl="0"/>
            <a:r>
              <a:rPr lang="en-US" dirty="0" smtClean="0"/>
              <a:t>Verifying the core message of each character through presenting the opposite instinct of bad and good.</a:t>
            </a:r>
          </a:p>
          <a:p>
            <a:pPr lvl="0" algn="just" rtl="0"/>
            <a:r>
              <a:rPr lang="en-US" dirty="0" smtClean="0"/>
              <a:t>Simplifying the core message.</a:t>
            </a:r>
          </a:p>
          <a:p>
            <a:pPr lvl="0" algn="just" rtl="0"/>
            <a:r>
              <a:rPr lang="en-US" dirty="0" smtClean="0"/>
              <a:t>Adding humor whenever it is possible.</a:t>
            </a:r>
          </a:p>
          <a:p>
            <a:pPr lvl="0" algn="just" rtl="0"/>
            <a:r>
              <a:rPr lang="en-US" dirty="0" smtClean="0"/>
              <a:t>Making the plot and actions logical. Animated plot video should look like more realistic of central message. </a:t>
            </a:r>
          </a:p>
          <a:p>
            <a:pPr lvl="0" algn="just" rtl="0"/>
            <a:r>
              <a:rPr lang="en-US" dirty="0" smtClean="0"/>
              <a:t>Introducing the problem that most readers and audience are interested to tell, rise, and face.</a:t>
            </a:r>
          </a:p>
          <a:p>
            <a:pPr lvl="0" algn="just" rtl="0"/>
            <a:r>
              <a:rPr lang="en-US" dirty="0" smtClean="0"/>
              <a:t>Emphasizing on how the animated drama may become the suitable solution to tackle other's problems.</a:t>
            </a:r>
          </a:p>
          <a:p>
            <a:pPr rtl="0">
              <a:buNone/>
            </a:pPr>
            <a:r>
              <a:rPr lang="en-US" dirty="0" smtClean="0"/>
              <a:t> </a:t>
            </a:r>
          </a:p>
          <a:p>
            <a:pPr algn="just" rtl="0"/>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algn="just" rtl="0"/>
            <a:r>
              <a:rPr lang="en-US" b="1" dirty="0" smtClean="0"/>
              <a:t>Conclusion</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just" rtl="0"/>
            <a:r>
              <a:rPr lang="en-US" dirty="0" smtClean="0"/>
              <a:t> Animated tales or rehearsed play scenes may help either to improve the mental representation of narratives.</a:t>
            </a:r>
          </a:p>
          <a:p>
            <a:pPr algn="just" rtl="0"/>
            <a:r>
              <a:rPr lang="en-US" dirty="0" smtClean="0"/>
              <a:t> Audible and silent animated plot drama helps to develop the ability to access into the successful interferences.</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TotalTime>
  <Words>752</Words>
  <Application>Microsoft Office PowerPoint</Application>
  <PresentationFormat>On-screen Show (4:3)</PresentationFormat>
  <Paragraphs>53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Metro</vt:lpstr>
      <vt:lpstr>The Dramatization of Stories through Silent and Animated Tales and Pantomimic Plays</vt:lpstr>
      <vt:lpstr>The Dramatized Story</vt:lpstr>
      <vt:lpstr>Improvisation</vt:lpstr>
      <vt:lpstr>Means of Dramatized Stories</vt:lpstr>
      <vt:lpstr> The dramatization in teaching. </vt:lpstr>
      <vt:lpstr>Silent Performance</vt:lpstr>
      <vt:lpstr>Animated Story Performance </vt:lpstr>
      <vt:lpstr>Animated Story Performance </vt:lpstr>
      <vt:lpstr>Conclusion </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Dramatization of Stories through Silent and Animated Tales and Pantomimic Plays  Prof. Luma Ibrahim Al-Barzenji  ph D in Modern American Fiction</dc:title>
  <dc:creator>al.nfoth</dc:creator>
  <cp:lastModifiedBy>al.nfoth</cp:lastModifiedBy>
  <cp:revision>25</cp:revision>
  <dcterms:created xsi:type="dcterms:W3CDTF">2018-04-11T18:47:18Z</dcterms:created>
  <dcterms:modified xsi:type="dcterms:W3CDTF">2018-04-18T05:33:29Z</dcterms:modified>
</cp:coreProperties>
</file>